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7" r:id="rId1"/>
  </p:sldMasterIdLst>
  <p:notesMasterIdLst>
    <p:notesMasterId r:id="rId18"/>
  </p:notesMasterIdLst>
  <p:sldIdLst>
    <p:sldId id="262" r:id="rId2"/>
    <p:sldId id="287" r:id="rId3"/>
    <p:sldId id="277" r:id="rId4"/>
    <p:sldId id="285" r:id="rId5"/>
    <p:sldId id="286" r:id="rId6"/>
    <p:sldId id="259" r:id="rId7"/>
    <p:sldId id="279" r:id="rId8"/>
    <p:sldId id="295" r:id="rId9"/>
    <p:sldId id="263" r:id="rId10"/>
    <p:sldId id="296" r:id="rId11"/>
    <p:sldId id="283" r:id="rId12"/>
    <p:sldId id="289" r:id="rId13"/>
    <p:sldId id="290" r:id="rId14"/>
    <p:sldId id="291" r:id="rId15"/>
    <p:sldId id="292" r:id="rId16"/>
    <p:sldId id="29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3260"/>
    <a:srgbClr val="459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67958" autoAdjust="0"/>
  </p:normalViewPr>
  <p:slideViewPr>
    <p:cSldViewPr snapToGrid="0">
      <p:cViewPr varScale="1">
        <p:scale>
          <a:sx n="61" d="100"/>
          <a:sy n="61" d="100"/>
        </p:scale>
        <p:origin x="16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0.gif>
</file>

<file path=ppt/media/image11.png>
</file>

<file path=ppt/media/image12.JPG>
</file>

<file path=ppt/media/image13.JPG>
</file>

<file path=ppt/media/image14.JPG>
</file>

<file path=ppt/media/image15.JP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jpg>
</file>

<file path=ppt/media/image23.JPG>
</file>

<file path=ppt/media/image3.jpe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ADF4A-56F5-4E5E-92C1-8486402BA300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9D97A-1A42-428E-ADA5-BD2FB12B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958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I’m going to be introducing you all today to some of my current research on Savanna chimpanzees using a nifty thermo-imaging camera</a:t>
            </a:r>
          </a:p>
          <a:p>
            <a:r>
              <a:rPr lang="en-US" dirty="0"/>
              <a:t>Fongoli is a savanna mosaic habitat, so it’s comprised of patches of woodland, grassland, and some denser vegetation, which provides nice variation for this project</a:t>
            </a:r>
          </a:p>
          <a:p>
            <a:r>
              <a:rPr lang="en-US" dirty="0"/>
              <a:t>And I’ll be relating this all back to the evolution of bipedalism in the hominin lineage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95032-B02D-410D-8AED-88CC9CE159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997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the thermo-image temperature/body temp is my response variable</a:t>
            </a:r>
          </a:p>
          <a:p>
            <a:r>
              <a:rPr lang="en-US" dirty="0"/>
              <a:t>&amp; I have 5 fixed effects (their positional </a:t>
            </a:r>
            <a:r>
              <a:rPr lang="en-US" dirty="0" err="1"/>
              <a:t>beh</a:t>
            </a:r>
            <a:r>
              <a:rPr lang="en-US" dirty="0"/>
              <a:t>, time of day (serving as temporary proxy for ambient temp), sun exposure, the date I collected those data, and their habitat type) and 1 random effect (the individual chimp on whom data were collected)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EC64A-D06E-47BC-ACFC-7780C4E1C06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819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this is my model output. &amp; I just included the positional behaviors for the purpose of this presentation, since they’re my main focus.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used Quadrupedal Stand as the outgroup here, but often changed levels when assessing my model to compare between other positions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LMER models don’t provide a p-value, but to assess significance, I used both the given t-values (| | &gt; 1.96) and calculated confidence intervals (don’t contain zero = significant) to see what was </a:t>
            </a:r>
            <a:r>
              <a:rPr lang="en-US" dirty="0" err="1"/>
              <a:t>signif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added an asterisk to those deemed </a:t>
            </a:r>
            <a:r>
              <a:rPr lang="en-US" dirty="0" err="1"/>
              <a:t>signif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 you can see, only two positions are considered significant, but one of those is bipedalism; So I interpreted this as that the thermo temp will decrease by 0.689 when in the bipedal position when compared being in quadrupedal stand (the outgroup)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However, when doing the post hoc pairwise analysis with a </a:t>
            </a:r>
            <a:r>
              <a:rPr lang="en-US" dirty="0" err="1"/>
              <a:t>tukey</a:t>
            </a:r>
            <a:r>
              <a:rPr lang="en-US" dirty="0"/>
              <a:t> adjustment, I did not get a significant p-value for bipedalism vs. quadrupedal stand (0. 2001) or walk (0.4343), but did for bipedalism vs. sit (0.0356)?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	- It said though that results are averaged over the levels of: </a:t>
            </a:r>
            <a:r>
              <a:rPr lang="en-US" dirty="0" err="1">
                <a:effectLst/>
              </a:rPr>
              <a:t>time_od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hab_type</a:t>
            </a:r>
            <a:r>
              <a:rPr lang="en-US" dirty="0">
                <a:effectLst/>
              </a:rPr>
              <a:t>, so idk if it excluded sun and date? Which are also important predictors? IDK if that makes a difference?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	- P value adjustment: </a:t>
            </a:r>
            <a:r>
              <a:rPr lang="en-US" dirty="0" err="1">
                <a:effectLst/>
              </a:rPr>
              <a:t>tukey</a:t>
            </a:r>
            <a:r>
              <a:rPr lang="en-US" dirty="0">
                <a:effectLst/>
              </a:rPr>
              <a:t> method for comparing a family of 8 estimates</a:t>
            </a:r>
            <a:endParaRPr lang="en-US" dirty="0"/>
          </a:p>
          <a:p>
            <a:r>
              <a:rPr lang="en-US" dirty="0"/>
              <a:t>Still a bit confused by my intercept though…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09D97A-1A42-428E-ADA5-BD2FB12BBA5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982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were struggling to plot my model results, and after making a messy plot showing my predicted data (red) against my observed data (black), we saw my predicted and observed weren’t </a:t>
            </a:r>
            <a:r>
              <a:rPr lang="en-US" dirty="0" err="1"/>
              <a:t>thaaat</a:t>
            </a:r>
            <a:r>
              <a:rPr lang="en-US" dirty="0"/>
              <a:t> different so I could just use my raw plot for now to show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09D97A-1A42-428E-ADA5-BD2FB12BBA5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487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say this first one is slightly supported – not all positions differed significantly, but some were, such as lie and bipedalism</a:t>
            </a:r>
          </a:p>
          <a:p>
            <a:r>
              <a:rPr lang="en-US" dirty="0"/>
              <a:t>Even when changing the outgroup to check differences compared to other positions, certain positions, like lie and bipedalism, were always significant</a:t>
            </a:r>
          </a:p>
          <a:p>
            <a:endParaRPr lang="en-US" dirty="0"/>
          </a:p>
          <a:p>
            <a:r>
              <a:rPr lang="en-US" dirty="0"/>
              <a:t>I’d say the deeper part of my question, that goes back to early hypotheses on why humans became bipedal, may hold up?</a:t>
            </a:r>
          </a:p>
          <a:p>
            <a:r>
              <a:rPr lang="en-US" dirty="0"/>
              <a:t>When compared to quadrupedal stand, </a:t>
            </a:r>
            <a:r>
              <a:rPr lang="en-US" dirty="0" err="1"/>
              <a:t>therm</a:t>
            </a:r>
            <a:r>
              <a:rPr lang="en-US" dirty="0"/>
              <a:t> temp decreased by 0.689 when chimps were in a bipedal position &amp; when compared to Sit, it decreased by 0.546</a:t>
            </a:r>
          </a:p>
          <a:p>
            <a:r>
              <a:rPr lang="en-US" dirty="0"/>
              <a:t>Which may not sound like a lot, but this is body temp we’re talking about, so it shouldn’t change too much in general?</a:t>
            </a:r>
          </a:p>
          <a:p>
            <a:r>
              <a:rPr lang="en-US" dirty="0"/>
              <a:t>However, with the post hoc pairwise test, which I’m still not totally sure about, it says this relationship is not significant so I’m not totally sure here…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09D97A-1A42-428E-ADA5-BD2FB12BBA5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5110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would help to have the ambient temperature data</a:t>
            </a:r>
          </a:p>
          <a:p>
            <a:r>
              <a:rPr lang="en-US" dirty="0"/>
              <a:t>&amp; I think it would also help to have more habitat data, because as of now it’s mainly in woodland</a:t>
            </a:r>
          </a:p>
          <a:p>
            <a:r>
              <a:rPr lang="en-US" dirty="0"/>
              <a:t>It can be very difficult to get thermo-images in some of these other habitat types due to denser foliage and due to distance issues (can’t get close enough for the image!)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09D97A-1A42-428E-ADA5-BD2FB12BBA5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50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before jumping into things, I feel it’s necessary to provide some background/context for this research, which focuses on this main question of: What are Humans Bipedal/Why do we walk on two legs</a:t>
            </a:r>
          </a:p>
          <a:p>
            <a:r>
              <a:rPr lang="en-US" dirty="0"/>
              <a:t>So why did bipedalism evolve? Well, that is a question under much contention in the world of anthropology. There are many hypotheses surrounding this question, not all necessarily mutually exclusive btw, such as:</a:t>
            </a:r>
          </a:p>
          <a:p>
            <a:pPr marL="171450" indent="-171450">
              <a:buFontTx/>
              <a:buChar char="-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solution to more efficient feed and foraging in the trees or on the ground </a:t>
            </a:r>
          </a:p>
          <a:p>
            <a:pPr marL="171450" indent="-171450">
              <a:buFontTx/>
              <a:buChar char="-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Efficient load carrying, whether for carrying tools or food </a:t>
            </a:r>
          </a:p>
          <a:p>
            <a:pPr marL="171450" indent="-171450">
              <a:buFontTx/>
              <a:buChar char="-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a means of predator defense or as a threat display </a:t>
            </a:r>
          </a:p>
          <a:p>
            <a:pPr marL="0" indent="0"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the avenue I’ll be focused on is looking at bipedalism as a means of thermoregulation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95032-B02D-410D-8AED-88CC9CE159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9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bipedalism as a means of thermoregulation</a:t>
            </a:r>
          </a:p>
          <a:p>
            <a:r>
              <a:rPr lang="en-US" dirty="0"/>
              <a:t>Dr. Peter Wheeler is the main proponent of this idea.</a:t>
            </a:r>
          </a:p>
          <a:p>
            <a:r>
              <a:rPr lang="en-US" dirty="0"/>
              <a:t>Around the time we think bipedalism evolved, we see a shift in habitat from that of a closed canopy to a more open-woody savanna, which introduced new hardships, so Wheeler proposes that adaptations lessening heat stress or enhancing heat dissipation would have faced strong selective pressures.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Bipedalism raises the torso from the ground &amp; when doing so reduces the surface-area-to-volume ratio exposed to direct sunlight.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It also increases exposure to airflow when doing so</a:t>
            </a:r>
          </a:p>
          <a:p>
            <a:r>
              <a:rPr lang="en-US" dirty="0"/>
              <a:t>(Especially because primates </a:t>
            </a:r>
            <a:r>
              <a:rPr lang="en-US" sz="1200" dirty="0"/>
              <a:t>lack of an efficient selective cooling mechanism in primates, yet a need to protect their big brains)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95032-B02D-410D-8AED-88CC9CE159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48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using savanna chimpanzees, I intend to indirectly test the hypotheses from these models looking at bipedalism as a means of thermoregulation</a:t>
            </a:r>
          </a:p>
          <a:p>
            <a:r>
              <a:rPr lang="en-US" dirty="0"/>
              <a:t>Chimpanzees are our closest living relatives</a:t>
            </a:r>
          </a:p>
          <a:p>
            <a:r>
              <a:rPr lang="en-US" dirty="0"/>
              <a:t>But further, savanna chimpanzees live in an environment similar to the one in which we expect bipedalism evolved</a:t>
            </a:r>
          </a:p>
          <a:p>
            <a:r>
              <a:rPr lang="en-US" dirty="0"/>
              <a:t>So they are valuable referential models in answering these questions</a:t>
            </a:r>
          </a:p>
          <a:p>
            <a:r>
              <a:rPr lang="en-US" dirty="0"/>
              <a:t>So when thinking of behavioral thermoregulation in such a hot climate, certain things may come to mind.</a:t>
            </a:r>
          </a:p>
          <a:p>
            <a:r>
              <a:rPr lang="en-US" dirty="0"/>
              <a:t>Do they rest more? Are they seeking shade? How does this heat stress impact their day-to-day activities?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95032-B02D-410D-8AED-88CC9CE159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12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One means of testing these questions of bipedalism and thermoregulation is by looking at chimp positional behaviors, that is their postural and locomotor behaviors, while using this thermo-imaging camera.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That way I can observe how positional behavior impacts body temperature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H</a:t>
            </a:r>
            <a:r>
              <a:rPr lang="en-US" sz="1200" baseline="-25000" dirty="0"/>
              <a:t>1</a:t>
            </a:r>
            <a:r>
              <a:rPr lang="en-US" sz="1200" dirty="0"/>
              <a:t>:  Chimpanzee body temperature will vary with differing postural and locomotor behaviors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(using surface temp as a proxy for body temp, as a previous primate study on howler monkeys showed this can be reliably done using this type of camera)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- Expected to differ in exposure to UV radiation, thereby altering the experienced thermal load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- Bipedal posture and locomotion: predicted to be associated with a lower body temperature when compared to quadrupedal positions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How did I do this?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 also want to examine how the different aspects of their habitat relate to their body temperatures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Behavior within an open environment increases chimpanzee exposure to the sun; but for now I am focused on this first question</a:t>
            </a:r>
            <a:endParaRPr lang="en-US" sz="12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95032-B02D-410D-8AED-88CC9CE1594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798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Country in West Africa; May to beginning of August, 2018</a:t>
            </a:r>
          </a:p>
          <a:p>
            <a:r>
              <a:rPr lang="en-US" dirty="0"/>
              <a:t>Females aren’t focal follows </a:t>
            </a:r>
            <a:r>
              <a:rPr lang="en-US" dirty="0" err="1"/>
              <a:t>bc</a:t>
            </a:r>
            <a:r>
              <a:rPr lang="en-US" dirty="0"/>
              <a:t> we don’t want to over-habituate them, as they are targets of the pet-trade for their infants. The risk is slight, but not trivial </a:t>
            </a:r>
            <a:r>
              <a:rPr lang="en-US" dirty="0" err="1"/>
              <a:t>bc</a:t>
            </a:r>
            <a:r>
              <a:rPr lang="en-US" dirty="0"/>
              <a:t> this has happened at this site in the past.</a:t>
            </a:r>
          </a:p>
          <a:p>
            <a:r>
              <a:rPr lang="en-US" dirty="0"/>
              <a:t>So I’d pic a focal male, follow him all day and take data every 5-minutes, though </a:t>
            </a:r>
            <a:r>
              <a:rPr lang="en-US" dirty="0" err="1"/>
              <a:t>bc</a:t>
            </a:r>
            <a:r>
              <a:rPr lang="en-US" dirty="0"/>
              <a:t> of camera delays, it was a rough 5-min schedule. Some behaviors were captured opportunistically if they occurred less frequently to help round out my sample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95032-B02D-410D-8AED-88CC9CE159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48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this is just an example of the kinds of images I’d capture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Collected over 800 thermo-images from the summer (810) &amp; 169 of those are a form of bipedalism, which isn’t bad.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I’d write data on positional behavior, habitat type, sun exposure, etc. and my goal was to see how this all impacted body temperature (this number in the corner)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516349-0058-4A3D-9662-1B70CEF8AFA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758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Determined what type of model I’d need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Once getting my data in and doing some initial plots of my body temperature data, could see I had a relatively:</a:t>
            </a:r>
          </a:p>
          <a:p>
            <a:pPr lvl="2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 distribution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Looking at my variables, I then figured out whether I had any random effects, or those that you’re not particularly interested in but that may still impact the model</a:t>
            </a:r>
          </a:p>
          <a:p>
            <a:pPr lvl="2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I did – each male I collected data on may introduce some individual variation, so I wanted to include that as a random effect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led me to a linear mixed effects model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09D97A-1A42-428E-ADA5-BD2FB12BBA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312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residual plots of my data without the outliers looked a little better than that with the outliers so I decided to go ahead with my model excluding thermo temps greater than or equal to 42C </a:t>
            </a:r>
          </a:p>
          <a:p>
            <a:r>
              <a:rPr lang="en-US" dirty="0"/>
              <a:t>Those are outrageously high and are more likely due to a camera error</a:t>
            </a:r>
          </a:p>
          <a:p>
            <a:r>
              <a:rPr lang="en-US" dirty="0"/>
              <a:t>So what did my final model look like?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09D97A-1A42-428E-ADA5-BD2FB12BBA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869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799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338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844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425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010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894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884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981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545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798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25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72292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96D2F-362A-46A1-8421-79E765A54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286" y="892168"/>
            <a:ext cx="10993549" cy="1475013"/>
          </a:xfrm>
        </p:spPr>
        <p:txBody>
          <a:bodyPr>
            <a:noAutofit/>
          </a:bodyPr>
          <a:lstStyle/>
          <a:p>
            <a:r>
              <a:rPr lang="en-US" sz="2600" b="1" dirty="0"/>
              <a:t>Thermo-imaging bipedalism on the savanna: Chimpanzee locomotion at Fongoli, Senegal and implications for the evolution of hominin bipedalism</a:t>
            </a:r>
            <a:br>
              <a:rPr lang="en-US" sz="2600" dirty="0"/>
            </a:br>
            <a:endParaRPr lang="en-US" sz="2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E5DA5A-5664-4E8B-98EC-9D7748A61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8289" y="1963735"/>
            <a:ext cx="10993546" cy="590321"/>
          </a:xfrm>
        </p:spPr>
        <p:txBody>
          <a:bodyPr>
            <a:normAutofit/>
          </a:bodyPr>
          <a:lstStyle/>
          <a:p>
            <a:r>
              <a:rPr lang="en-US" sz="1800" dirty="0"/>
              <a:t>Nicole </a:t>
            </a:r>
            <a:r>
              <a:rPr lang="en-US" sz="1800" dirty="0" err="1"/>
              <a:t>wackerly</a:t>
            </a: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655E1B-F474-4E46-9124-34B55D4B9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634" y="2126512"/>
            <a:ext cx="6020885" cy="45156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B1A292-EC6A-4385-BF11-3BCD390289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06" t="4666" r="15637" b="15952"/>
          <a:stretch/>
        </p:blipFill>
        <p:spPr>
          <a:xfrm>
            <a:off x="365577" y="2802927"/>
            <a:ext cx="5046395" cy="383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57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9520E15-8D6F-4E12-8A12-0E123352F3C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538902" y="720915"/>
            <a:ext cx="11114196" cy="5748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663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FC7657-8402-4C3B-998D-B1CDCC97A4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242" t="706" r="-146" b="-1"/>
          <a:stretch/>
        </p:blipFill>
        <p:spPr>
          <a:xfrm>
            <a:off x="0" y="-1244122"/>
            <a:ext cx="12220503" cy="84689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05C9388-840C-4C82-9CF3-1270AABED032}"/>
              </a:ext>
            </a:extLst>
          </p:cNvPr>
          <p:cNvSpPr/>
          <p:nvPr/>
        </p:nvSpPr>
        <p:spPr>
          <a:xfrm rot="21380841">
            <a:off x="737081" y="930017"/>
            <a:ext cx="3370997" cy="1485334"/>
          </a:xfrm>
          <a:prstGeom prst="ellipse">
            <a:avLst/>
          </a:prstGeom>
          <a:solidFill>
            <a:schemeClr val="accent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D16E359-E30E-4B1E-BC5F-86EE56204238}"/>
              </a:ext>
            </a:extLst>
          </p:cNvPr>
          <p:cNvSpPr/>
          <p:nvPr/>
        </p:nvSpPr>
        <p:spPr>
          <a:xfrm>
            <a:off x="1858086" y="3204173"/>
            <a:ext cx="8828111" cy="1697076"/>
          </a:xfrm>
          <a:prstGeom prst="round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://www.rstudio.com/wp-content/uploads/2014/07/RStudio-Logo-Blue-Gradient.png">
            <a:extLst>
              <a:ext uri="{FF2B5EF4-FFF2-40B4-BE49-F238E27FC236}">
                <a16:creationId xmlns:a16="http://schemas.microsoft.com/office/drawing/2014/main" id="{E3925C30-D9D0-48D0-9E33-9C53075EF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008" y="5971267"/>
            <a:ext cx="1848204" cy="648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A74ACB-E8D1-440D-9769-54C711BC7A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 rot="21414613">
            <a:off x="712800" y="1200870"/>
            <a:ext cx="3739487" cy="828395"/>
          </a:xfrm>
        </p:spPr>
        <p:txBody>
          <a:bodyPr>
            <a:normAutofit/>
          </a:bodyPr>
          <a:lstStyle/>
          <a:p>
            <a:r>
              <a:rPr lang="en-US" sz="4400" dirty="0"/>
              <a:t>The model!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AB0C8-1D27-4FA9-BC8D-6D8C190DEEB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886589" y="2651181"/>
            <a:ext cx="8594892" cy="279834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Linear Mixed Model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Thermo-temp ~ positional behavior + time of day + sun </a:t>
            </a:r>
            <a:br>
              <a:rPr lang="en-US" sz="28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					+ date + habitat type + (1|individual)</a:t>
            </a:r>
          </a:p>
        </p:txBody>
      </p:sp>
    </p:spTree>
    <p:extLst>
      <p:ext uri="{BB962C8B-B14F-4D97-AF65-F5344CB8AC3E}">
        <p14:creationId xmlns:p14="http://schemas.microsoft.com/office/powerpoint/2010/main" val="2172241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0333F55-975D-440A-820F-D6D192BF99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610298"/>
              </p:ext>
            </p:extLst>
          </p:nvPr>
        </p:nvGraphicFramePr>
        <p:xfrm>
          <a:off x="378530" y="562908"/>
          <a:ext cx="9879191" cy="57321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53785">
                  <a:extLst>
                    <a:ext uri="{9D8B030D-6E8A-4147-A177-3AD203B41FA5}">
                      <a16:colId xmlns:a16="http://schemas.microsoft.com/office/drawing/2014/main" val="3564475368"/>
                    </a:ext>
                  </a:extLst>
                </a:gridCol>
                <a:gridCol w="1927417">
                  <a:extLst>
                    <a:ext uri="{9D8B030D-6E8A-4147-A177-3AD203B41FA5}">
                      <a16:colId xmlns:a16="http://schemas.microsoft.com/office/drawing/2014/main" val="2847074297"/>
                    </a:ext>
                  </a:extLst>
                </a:gridCol>
                <a:gridCol w="1873089">
                  <a:extLst>
                    <a:ext uri="{9D8B030D-6E8A-4147-A177-3AD203B41FA5}">
                      <a16:colId xmlns:a16="http://schemas.microsoft.com/office/drawing/2014/main" val="772059126"/>
                    </a:ext>
                  </a:extLst>
                </a:gridCol>
                <a:gridCol w="1836479">
                  <a:extLst>
                    <a:ext uri="{9D8B030D-6E8A-4147-A177-3AD203B41FA5}">
                      <a16:colId xmlns:a16="http://schemas.microsoft.com/office/drawing/2014/main" val="3828821660"/>
                    </a:ext>
                  </a:extLst>
                </a:gridCol>
                <a:gridCol w="2188421">
                  <a:extLst>
                    <a:ext uri="{9D8B030D-6E8A-4147-A177-3AD203B41FA5}">
                      <a16:colId xmlns:a16="http://schemas.microsoft.com/office/drawing/2014/main" val="2601390722"/>
                    </a:ext>
                  </a:extLst>
                </a:gridCol>
              </a:tblGrid>
              <a:tr h="9673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Estimate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Std. Error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t-value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Confidence Interval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38865069"/>
                  </a:ext>
                </a:extLst>
              </a:tr>
              <a:tr h="4716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Intercept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988.83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117.51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8.415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759.12, 1215.38 *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70177485"/>
                  </a:ext>
                </a:extLst>
              </a:tr>
              <a:tr h="4716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Lie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-1.418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0.317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-4.466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-2.03, -0.79*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52111577"/>
                  </a:ext>
                </a:extLst>
              </a:tr>
              <a:tr h="4716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Squat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-0.310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0.679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-0.456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-1.63, 1.01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98126246"/>
                  </a:ext>
                </a:extLst>
              </a:tr>
              <a:tr h="4716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Sit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0.143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0.256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0.559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-0.64, 0.35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6375428"/>
                  </a:ext>
                </a:extLst>
              </a:tr>
              <a:tr h="9673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Quadrupedal Walk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-0.292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0.269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-1.084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-0.81, 0.23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71084343"/>
                  </a:ext>
                </a:extLst>
              </a:tr>
              <a:tr h="4716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Bipedal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-0.689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0.276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-2.495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-1.22, -0.15*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96812155"/>
                  </a:ext>
                </a:extLst>
              </a:tr>
              <a:tr h="4716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Suspensory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0.084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0.571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0.148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-1.19, 1.03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63614237"/>
                  </a:ext>
                </a:extLst>
              </a:tr>
              <a:tr h="9673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Vertical Climb/Cling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-0.641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0.407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-1.576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-1.43, 0.15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9294299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F6D4BB1B-C92E-44F7-A5D0-B6DA7E66391F}"/>
              </a:ext>
            </a:extLst>
          </p:cNvPr>
          <p:cNvSpPr/>
          <p:nvPr/>
        </p:nvSpPr>
        <p:spPr>
          <a:xfrm>
            <a:off x="378530" y="4316413"/>
            <a:ext cx="9879192" cy="504967"/>
          </a:xfrm>
          <a:prstGeom prst="rect">
            <a:avLst/>
          </a:prstGeom>
          <a:solidFill>
            <a:srgbClr val="FFFF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446FEA1-EFCD-43A8-9341-D67A2F7138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7917159"/>
              </p:ext>
            </p:extLst>
          </p:nvPr>
        </p:nvGraphicFramePr>
        <p:xfrm>
          <a:off x="10457402" y="562908"/>
          <a:ext cx="1203277" cy="5497868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1203277">
                  <a:extLst>
                    <a:ext uri="{9D8B030D-6E8A-4147-A177-3AD203B41FA5}">
                      <a16:colId xmlns:a16="http://schemas.microsoft.com/office/drawing/2014/main" val="2825514872"/>
                    </a:ext>
                  </a:extLst>
                </a:gridCol>
              </a:tblGrid>
              <a:tr h="9997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p-value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02820148"/>
                  </a:ext>
                </a:extLst>
              </a:tr>
              <a:tr h="4360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--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28512000"/>
                  </a:ext>
                </a:extLst>
              </a:tr>
              <a:tr h="49416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effectLst/>
                        </a:rPr>
                        <a:t>0.0002</a:t>
                      </a:r>
                      <a:endParaRPr lang="en-US" sz="2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06249186"/>
                  </a:ext>
                </a:extLst>
              </a:tr>
              <a:tr h="4099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effectLst/>
                        </a:rPr>
                        <a:t>0.9998</a:t>
                      </a:r>
                      <a:endParaRPr lang="en-US" sz="2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00826205"/>
                  </a:ext>
                </a:extLst>
              </a:tr>
              <a:tr h="5310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>
                          <a:effectLst/>
                        </a:rPr>
                        <a:t>0.9993</a:t>
                      </a:r>
                      <a:endParaRPr lang="en-US" sz="2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94887913"/>
                  </a:ext>
                </a:extLst>
              </a:tr>
              <a:tr h="9351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effectLst/>
                        </a:rPr>
                        <a:t>0.9602</a:t>
                      </a:r>
                      <a:endParaRPr lang="en-US" sz="2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394116"/>
                  </a:ext>
                </a:extLst>
              </a:tr>
              <a:tr h="4956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effectLst/>
                        </a:rPr>
                        <a:t>0.2001</a:t>
                      </a:r>
                      <a:endParaRPr lang="en-US" sz="2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6878088"/>
                  </a:ext>
                </a:extLst>
              </a:tr>
              <a:tr h="4818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>
                          <a:effectLst/>
                        </a:rPr>
                        <a:t>1.0000</a:t>
                      </a:r>
                      <a:endParaRPr lang="en-US" sz="2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15289060"/>
                  </a:ext>
                </a:extLst>
              </a:tr>
              <a:tr h="71443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effectLst/>
                        </a:rPr>
                        <a:t>0.7657</a:t>
                      </a:r>
                      <a:endParaRPr lang="en-US" sz="2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45749226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D3442A6F-A2E5-40A0-9AEB-454D0A685336}"/>
              </a:ext>
            </a:extLst>
          </p:cNvPr>
          <p:cNvSpPr/>
          <p:nvPr/>
        </p:nvSpPr>
        <p:spPr>
          <a:xfrm>
            <a:off x="10495501" y="4316413"/>
            <a:ext cx="1127077" cy="504968"/>
          </a:xfrm>
          <a:prstGeom prst="rect">
            <a:avLst/>
          </a:prstGeom>
          <a:solidFill>
            <a:srgbClr val="FFFF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F43A31-31AB-4FBB-A52D-09BFB57CFCCE}"/>
              </a:ext>
            </a:extLst>
          </p:cNvPr>
          <p:cNvSpPr txBox="1"/>
          <p:nvPr/>
        </p:nvSpPr>
        <p:spPr>
          <a:xfrm>
            <a:off x="3919983" y="5970119"/>
            <a:ext cx="7504386" cy="707886"/>
          </a:xfrm>
          <a:prstGeom prst="rect">
            <a:avLst/>
          </a:prstGeom>
          <a:solidFill>
            <a:srgbClr val="4590B8">
              <a:alpha val="68000"/>
            </a:srgbClr>
          </a:solidFill>
          <a:ln w="38100">
            <a:solidFill>
              <a:srgbClr val="1A326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Post hoc pairwise analysis with Tukey adjustment</a:t>
            </a:r>
          </a:p>
          <a:p>
            <a:r>
              <a:rPr lang="en-US" sz="2000" dirty="0"/>
              <a:t>	- “results are averaged over the levels of: </a:t>
            </a:r>
            <a:r>
              <a:rPr lang="en-US" sz="2000" dirty="0" err="1"/>
              <a:t>time_od</a:t>
            </a:r>
            <a:r>
              <a:rPr lang="en-US" sz="2000" dirty="0"/>
              <a:t> &amp; </a:t>
            </a:r>
            <a:r>
              <a:rPr lang="en-US" sz="2000" dirty="0" err="1"/>
              <a:t>hab_type</a:t>
            </a:r>
            <a:r>
              <a:rPr lang="en-US" sz="20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4432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animBg="1"/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5F3C8F-FCAA-4F3B-8B00-EB91F777A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422" y="641445"/>
            <a:ext cx="11539156" cy="596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401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B3532-CBFE-42B8-B402-BED503806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different Positional behaviors vary in relative exposure to heat stress?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4A8CE-FFBD-42E0-A988-143E93F7A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03326"/>
            <a:ext cx="9722868" cy="4411373"/>
          </a:xfrm>
        </p:spPr>
        <p:txBody>
          <a:bodyPr>
            <a:normAutofit/>
          </a:bodyPr>
          <a:lstStyle/>
          <a:p>
            <a:r>
              <a:rPr lang="en-US" sz="3000" dirty="0"/>
              <a:t>Postural and locomotor modes expected to differ in exposure to UV radiation, thereby altering the experienced thermal load</a:t>
            </a:r>
          </a:p>
          <a:p>
            <a:r>
              <a:rPr lang="en-US" sz="3000" dirty="0"/>
              <a:t>Bipedal posture and locomotion: </a:t>
            </a:r>
          </a:p>
          <a:p>
            <a:pPr lvl="1"/>
            <a:r>
              <a:rPr lang="en-US" sz="2600" dirty="0"/>
              <a:t>predicted to be associated with a lower body temperature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47891D9-25C1-4CE8-94D9-A8CD6ED2B295}"/>
              </a:ext>
            </a:extLst>
          </p:cNvPr>
          <p:cNvSpPr/>
          <p:nvPr/>
        </p:nvSpPr>
        <p:spPr>
          <a:xfrm>
            <a:off x="10505338" y="2858969"/>
            <a:ext cx="1105469" cy="395882"/>
          </a:xfrm>
          <a:custGeom>
            <a:avLst/>
            <a:gdLst>
              <a:gd name="connsiteX0" fmla="*/ 0 w 1760561"/>
              <a:gd name="connsiteY0" fmla="*/ 395882 h 395882"/>
              <a:gd name="connsiteX1" fmla="*/ 559558 w 1760561"/>
              <a:gd name="connsiteY1" fmla="*/ 97 h 395882"/>
              <a:gd name="connsiteX2" fmla="*/ 1160060 w 1760561"/>
              <a:gd name="connsiteY2" fmla="*/ 354939 h 395882"/>
              <a:gd name="connsiteX3" fmla="*/ 1760561 w 1760561"/>
              <a:gd name="connsiteY3" fmla="*/ 54688 h 395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0561" h="395882">
                <a:moveTo>
                  <a:pt x="0" y="395882"/>
                </a:moveTo>
                <a:cubicBezTo>
                  <a:pt x="183107" y="201401"/>
                  <a:pt x="366215" y="6921"/>
                  <a:pt x="559558" y="97"/>
                </a:cubicBezTo>
                <a:cubicBezTo>
                  <a:pt x="752901" y="-6727"/>
                  <a:pt x="959893" y="345841"/>
                  <a:pt x="1160060" y="354939"/>
                </a:cubicBezTo>
                <a:cubicBezTo>
                  <a:pt x="1360227" y="364037"/>
                  <a:pt x="1560394" y="209362"/>
                  <a:pt x="1760561" y="54688"/>
                </a:cubicBezTo>
              </a:path>
            </a:pathLst>
          </a:cu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B5EC089-4A92-49AD-A9FD-027DD025C72A}"/>
              </a:ext>
            </a:extLst>
          </p:cNvPr>
          <p:cNvSpPr/>
          <p:nvPr/>
        </p:nvSpPr>
        <p:spPr>
          <a:xfrm rot="394789">
            <a:off x="9703558" y="4203510"/>
            <a:ext cx="600501" cy="1143606"/>
          </a:xfrm>
          <a:custGeom>
            <a:avLst/>
            <a:gdLst>
              <a:gd name="connsiteX0" fmla="*/ 0 w 736979"/>
              <a:gd name="connsiteY0" fmla="*/ 723331 h 1294448"/>
              <a:gd name="connsiteX1" fmla="*/ 464024 w 736979"/>
              <a:gd name="connsiteY1" fmla="*/ 1269242 h 1294448"/>
              <a:gd name="connsiteX2" fmla="*/ 736979 w 736979"/>
              <a:gd name="connsiteY2" fmla="*/ 0 h 129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6979" h="1294448">
                <a:moveTo>
                  <a:pt x="0" y="723331"/>
                </a:moveTo>
                <a:cubicBezTo>
                  <a:pt x="170597" y="1056564"/>
                  <a:pt x="341194" y="1389797"/>
                  <a:pt x="464024" y="1269242"/>
                </a:cubicBezTo>
                <a:cubicBezTo>
                  <a:pt x="586854" y="1148687"/>
                  <a:pt x="661916" y="574343"/>
                  <a:pt x="736979" y="0"/>
                </a:cubicBezTo>
              </a:path>
            </a:pathLst>
          </a:cu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591963E-36CF-4199-9536-0FA75D298D10}"/>
              </a:ext>
            </a:extLst>
          </p:cNvPr>
          <p:cNvGrpSpPr/>
          <p:nvPr/>
        </p:nvGrpSpPr>
        <p:grpSpPr>
          <a:xfrm>
            <a:off x="10304059" y="3833732"/>
            <a:ext cx="1562616" cy="1862543"/>
            <a:chOff x="10304059" y="3833732"/>
            <a:chExt cx="1562616" cy="1862543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AB5EC0E-495A-46AF-A381-0F2AB01160AA}"/>
                </a:ext>
              </a:extLst>
            </p:cNvPr>
            <p:cNvSpPr/>
            <p:nvPr/>
          </p:nvSpPr>
          <p:spPr>
            <a:xfrm>
              <a:off x="10761206" y="4746163"/>
              <a:ext cx="1105469" cy="395882"/>
            </a:xfrm>
            <a:custGeom>
              <a:avLst/>
              <a:gdLst>
                <a:gd name="connsiteX0" fmla="*/ 0 w 1760561"/>
                <a:gd name="connsiteY0" fmla="*/ 395882 h 395882"/>
                <a:gd name="connsiteX1" fmla="*/ 559558 w 1760561"/>
                <a:gd name="connsiteY1" fmla="*/ 97 h 395882"/>
                <a:gd name="connsiteX2" fmla="*/ 1160060 w 1760561"/>
                <a:gd name="connsiteY2" fmla="*/ 354939 h 395882"/>
                <a:gd name="connsiteX3" fmla="*/ 1760561 w 1760561"/>
                <a:gd name="connsiteY3" fmla="*/ 54688 h 39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60561" h="395882">
                  <a:moveTo>
                    <a:pt x="0" y="395882"/>
                  </a:moveTo>
                  <a:cubicBezTo>
                    <a:pt x="183107" y="201401"/>
                    <a:pt x="366215" y="6921"/>
                    <a:pt x="559558" y="97"/>
                  </a:cubicBezTo>
                  <a:cubicBezTo>
                    <a:pt x="752901" y="-6727"/>
                    <a:pt x="959893" y="345841"/>
                    <a:pt x="1160060" y="354939"/>
                  </a:cubicBezTo>
                  <a:cubicBezTo>
                    <a:pt x="1360227" y="364037"/>
                    <a:pt x="1560394" y="209362"/>
                    <a:pt x="1760561" y="54688"/>
                  </a:cubicBezTo>
                </a:path>
              </a:pathLst>
            </a:custGeom>
            <a:noFill/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FE9538C-7689-430F-927A-0787CF7FC8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04059" y="3833732"/>
              <a:ext cx="556173" cy="1862543"/>
            </a:xfrm>
            <a:prstGeom prst="line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6304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066-89E9-467E-9614-5A025F7BB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9090-F7FD-4278-B20C-FD0B3D8FD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828800"/>
            <a:ext cx="6863229" cy="4885897"/>
          </a:xfrm>
        </p:spPr>
        <p:txBody>
          <a:bodyPr>
            <a:normAutofit/>
          </a:bodyPr>
          <a:lstStyle/>
          <a:p>
            <a:r>
              <a:rPr lang="en-US" sz="2800" dirty="0"/>
              <a:t>Only some positional behaviors differed significantly in their effect on body temperature when compared to other positions</a:t>
            </a:r>
          </a:p>
          <a:p>
            <a:pPr lvl="1"/>
            <a:r>
              <a:rPr lang="en-US" sz="2400" dirty="0"/>
              <a:t>Lie </a:t>
            </a:r>
          </a:p>
          <a:p>
            <a:pPr lvl="1"/>
            <a:r>
              <a:rPr lang="en-US" sz="2400" dirty="0"/>
              <a:t>Bipedalism… </a:t>
            </a:r>
            <a:br>
              <a:rPr lang="en-US" sz="2400" dirty="0"/>
            </a:br>
            <a:endParaRPr lang="en-US" sz="2400" dirty="0"/>
          </a:p>
          <a:p>
            <a:r>
              <a:rPr lang="en-US" sz="2800" dirty="0"/>
              <a:t>Bipedalism as a means of thermoregulation?</a:t>
            </a:r>
          </a:p>
          <a:p>
            <a:pPr lvl="1"/>
            <a:r>
              <a:rPr lang="en-US" sz="2400" dirty="0"/>
              <a:t>Possibly…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62D1AD-FFF5-483E-9B0C-83CCD99E3F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54" t="4179" r="26605"/>
          <a:stretch/>
        </p:blipFill>
        <p:spPr>
          <a:xfrm>
            <a:off x="7444420" y="143301"/>
            <a:ext cx="4524666" cy="6571397"/>
          </a:xfrm>
          <a:prstGeom prst="rect">
            <a:avLst/>
          </a:prstGeom>
          <a:ln w="38100">
            <a:solidFill>
              <a:srgbClr val="4590B8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590122-612E-4AA9-9E89-014ECD04168C}"/>
              </a:ext>
            </a:extLst>
          </p:cNvPr>
          <p:cNvSpPr txBox="1"/>
          <p:nvPr/>
        </p:nvSpPr>
        <p:spPr>
          <a:xfrm>
            <a:off x="7444421" y="6453088"/>
            <a:ext cx="20519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1">
                    <a:alpha val="54000"/>
                  </a:schemeClr>
                </a:solidFill>
              </a:rPr>
              <a:t>© Nicole Wackerly</a:t>
            </a:r>
          </a:p>
        </p:txBody>
      </p:sp>
    </p:spTree>
    <p:extLst>
      <p:ext uri="{BB962C8B-B14F-4D97-AF65-F5344CB8AC3E}">
        <p14:creationId xmlns:p14="http://schemas.microsoft.com/office/powerpoint/2010/main" val="3009580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922D054-7462-48A7-8493-73BA4ACA3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2025" y="-450377"/>
            <a:ext cx="12304025" cy="8202683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73FBC37-C1B3-4426-AA65-407D6DA3FDD2}"/>
              </a:ext>
            </a:extLst>
          </p:cNvPr>
          <p:cNvSpPr/>
          <p:nvPr/>
        </p:nvSpPr>
        <p:spPr>
          <a:xfrm rot="21094045">
            <a:off x="7905834" y="4783340"/>
            <a:ext cx="3833446" cy="134420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826390-3CCF-498C-93AA-633C2882EADD}"/>
              </a:ext>
            </a:extLst>
          </p:cNvPr>
          <p:cNvSpPr txBox="1"/>
          <p:nvPr/>
        </p:nvSpPr>
        <p:spPr>
          <a:xfrm rot="21110246">
            <a:off x="7910822" y="5037410"/>
            <a:ext cx="4359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QUESTIONS??</a:t>
            </a:r>
          </a:p>
        </p:txBody>
      </p:sp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18F4AA96-C586-413A-B234-33236A16ABCD}"/>
              </a:ext>
            </a:extLst>
          </p:cNvPr>
          <p:cNvSpPr/>
          <p:nvPr/>
        </p:nvSpPr>
        <p:spPr>
          <a:xfrm rot="538512">
            <a:off x="5622580" y="630961"/>
            <a:ext cx="2325950" cy="1336354"/>
          </a:xfrm>
          <a:prstGeom prst="wedgeEllipseCallout">
            <a:avLst>
              <a:gd name="adj1" fmla="val -33711"/>
              <a:gd name="adj2" fmla="val 88202"/>
            </a:avLst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3F9CA4-9606-4C7C-81C1-2966E562D6DE}"/>
              </a:ext>
            </a:extLst>
          </p:cNvPr>
          <p:cNvSpPr txBox="1"/>
          <p:nvPr/>
        </p:nvSpPr>
        <p:spPr>
          <a:xfrm rot="798901">
            <a:off x="5730434" y="1006750"/>
            <a:ext cx="2271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THANKS!!!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FA4C89-703C-4B41-81CF-41C57F1E1176}"/>
              </a:ext>
            </a:extLst>
          </p:cNvPr>
          <p:cNvSpPr txBox="1"/>
          <p:nvPr/>
        </p:nvSpPr>
        <p:spPr>
          <a:xfrm>
            <a:off x="374880" y="6401359"/>
            <a:ext cx="20519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1">
                    <a:lumMod val="75000"/>
                    <a:alpha val="54000"/>
                  </a:schemeClr>
                </a:solidFill>
              </a:rPr>
              <a:t>© Nicole Wackerly</a:t>
            </a:r>
          </a:p>
        </p:txBody>
      </p:sp>
    </p:spTree>
    <p:extLst>
      <p:ext uri="{BB962C8B-B14F-4D97-AF65-F5344CB8AC3E}">
        <p14:creationId xmlns:p14="http://schemas.microsoft.com/office/powerpoint/2010/main" val="509696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505DE-16C2-4EA6-BEE6-26A72D4DF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795" y="113587"/>
            <a:ext cx="11029616" cy="1221591"/>
          </a:xfrm>
        </p:spPr>
        <p:txBody>
          <a:bodyPr>
            <a:normAutofit/>
          </a:bodyPr>
          <a:lstStyle/>
          <a:p>
            <a:r>
              <a:rPr lang="en-US" sz="4000" dirty="0"/>
              <a:t>Why are humans bipedal?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41FD94D-EAE5-450E-927D-431B16D799D3}"/>
              </a:ext>
            </a:extLst>
          </p:cNvPr>
          <p:cNvGrpSpPr/>
          <p:nvPr/>
        </p:nvGrpSpPr>
        <p:grpSpPr>
          <a:xfrm>
            <a:off x="7714807" y="1389354"/>
            <a:ext cx="4241666" cy="5398044"/>
            <a:chOff x="7714807" y="1389354"/>
            <a:chExt cx="4241666" cy="5398044"/>
          </a:xfrm>
        </p:grpSpPr>
        <p:pic>
          <p:nvPicPr>
            <p:cNvPr id="1026" name="Picture 2" descr="https://revistadehistoria.es/wp-content/uploads/2015/02/afaren2.jpg">
              <a:extLst>
                <a:ext uri="{FF2B5EF4-FFF2-40B4-BE49-F238E27FC236}">
                  <a16:creationId xmlns:a16="http://schemas.microsoft.com/office/drawing/2014/main" id="{56BFD5FD-7E10-4D7B-AF61-6F9324F1AD8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000" r="65733"/>
            <a:stretch/>
          </p:blipFill>
          <p:spPr bwMode="auto">
            <a:xfrm>
              <a:off x="7714807" y="1389354"/>
              <a:ext cx="3853604" cy="53980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4F05C05-40DF-4DE0-AA04-183BB55D8A16}"/>
                </a:ext>
              </a:extLst>
            </p:cNvPr>
            <p:cNvSpPr txBox="1"/>
            <p:nvPr/>
          </p:nvSpPr>
          <p:spPr>
            <a:xfrm>
              <a:off x="10595506" y="6553482"/>
              <a:ext cx="1360967" cy="23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i="1" dirty="0"/>
                <a:t>revistadehistoria.es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B890FC1-3941-4CC5-9EC8-9B951605A287}"/>
              </a:ext>
            </a:extLst>
          </p:cNvPr>
          <p:cNvGrpSpPr/>
          <p:nvPr/>
        </p:nvGrpSpPr>
        <p:grpSpPr>
          <a:xfrm>
            <a:off x="503299" y="1389354"/>
            <a:ext cx="3973896" cy="5370537"/>
            <a:chOff x="503299" y="1389354"/>
            <a:chExt cx="3973896" cy="537053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EE31AA7-BDF4-4E84-B822-8FE1C97016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4979" t="24985" r="29558" b="5608"/>
            <a:stretch/>
          </p:blipFill>
          <p:spPr>
            <a:xfrm>
              <a:off x="503299" y="1389354"/>
              <a:ext cx="3973896" cy="537053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52C70B-111A-4F79-A363-4C172A75F172}"/>
                </a:ext>
              </a:extLst>
            </p:cNvPr>
            <p:cNvSpPr txBox="1"/>
            <p:nvPr/>
          </p:nvSpPr>
          <p:spPr>
            <a:xfrm>
              <a:off x="503299" y="6500008"/>
              <a:ext cx="290867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i="1" dirty="0"/>
                <a:t>photo credit: Michel </a:t>
              </a:r>
              <a:r>
                <a:rPr lang="en-US" sz="900" i="1" dirty="0" err="1"/>
                <a:t>Sadiakho</a:t>
              </a:r>
              <a:endParaRPr lang="en-US" sz="900" i="1" dirty="0"/>
            </a:p>
          </p:txBody>
        </p:sp>
      </p:grpSp>
      <p:pic>
        <p:nvPicPr>
          <p:cNvPr id="1028" name="Picture 4" descr="http://i.huffpost.com/gen/602734/thumbs/s-CHIMPANZEE-SANTINO-large.jpg">
            <a:extLst>
              <a:ext uri="{FF2B5EF4-FFF2-40B4-BE49-F238E27FC236}">
                <a16:creationId xmlns:a16="http://schemas.microsoft.com/office/drawing/2014/main" id="{D9E08FC4-4109-4469-A18A-10B316ABE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5"/>
          <a:stretch/>
        </p:blipFill>
        <p:spPr bwMode="auto">
          <a:xfrm>
            <a:off x="3790505" y="2261474"/>
            <a:ext cx="4832795" cy="359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901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6EB21-7646-4237-8F89-C0B00E6AE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497065"/>
            <a:ext cx="11029616" cy="1407811"/>
          </a:xfrm>
        </p:spPr>
        <p:txBody>
          <a:bodyPr>
            <a:normAutofit/>
          </a:bodyPr>
          <a:lstStyle/>
          <a:p>
            <a:r>
              <a:rPr lang="en-US" sz="4000" dirty="0"/>
              <a:t>Bipedal evolution and thermoregulation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22BC8-8CD1-4F03-A754-40DEE08CE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053" y="2110620"/>
            <a:ext cx="8165766" cy="4390624"/>
          </a:xfrm>
        </p:spPr>
        <p:txBody>
          <a:bodyPr>
            <a:normAutofit/>
          </a:bodyPr>
          <a:lstStyle/>
          <a:p>
            <a:r>
              <a:rPr lang="en-US" sz="2800" dirty="0"/>
              <a:t>Shift in habitat from closed canopy to a more open, woody-savanna environment</a:t>
            </a:r>
          </a:p>
          <a:p>
            <a:pPr lvl="1"/>
            <a:r>
              <a:rPr lang="en-US" sz="2400" dirty="0"/>
              <a:t>Introduced new hardships</a:t>
            </a:r>
          </a:p>
          <a:p>
            <a:r>
              <a:rPr lang="en-US" sz="2800" dirty="0"/>
              <a:t> Bipedalism: </a:t>
            </a:r>
          </a:p>
          <a:p>
            <a:pPr lvl="1"/>
            <a:r>
              <a:rPr lang="en-US" sz="2400" dirty="0"/>
              <a:t>Reduces surface area exposed to direct sunlight, </a:t>
            </a:r>
          </a:p>
          <a:p>
            <a:pPr lvl="1"/>
            <a:r>
              <a:rPr lang="en-US" sz="2400" dirty="0"/>
              <a:t>Increases exposure to airflow by raising body surfaces above the ground </a:t>
            </a:r>
          </a:p>
          <a:p>
            <a:pPr lvl="1"/>
            <a:r>
              <a:rPr lang="en-US" sz="2400" dirty="0"/>
              <a:t>Favored to overcome the challenges of a hot, dry and open environment</a:t>
            </a:r>
          </a:p>
        </p:txBody>
      </p:sp>
      <p:pic>
        <p:nvPicPr>
          <p:cNvPr id="1026" name="Picture 2" descr="https://www.cmnh.org/CMNH/media/CMNH_Media/Images/Lucy-announcement-page_1.jpg">
            <a:extLst>
              <a:ext uri="{FF2B5EF4-FFF2-40B4-BE49-F238E27FC236}">
                <a16:creationId xmlns:a16="http://schemas.microsoft.com/office/drawing/2014/main" id="{CC6A11FF-BCE5-4481-A0E7-38772B14D1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7"/>
          <a:stretch/>
        </p:blipFill>
        <p:spPr bwMode="auto">
          <a:xfrm>
            <a:off x="9047747" y="2138152"/>
            <a:ext cx="2862633" cy="4178427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A43202-DD2B-49E2-9744-AB0EC5D7B4F8}"/>
              </a:ext>
            </a:extLst>
          </p:cNvPr>
          <p:cNvSpPr txBox="1"/>
          <p:nvPr/>
        </p:nvSpPr>
        <p:spPr>
          <a:xfrm>
            <a:off x="10990521" y="6303634"/>
            <a:ext cx="12014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www.cmnh.org</a:t>
            </a:r>
          </a:p>
        </p:txBody>
      </p:sp>
    </p:spTree>
    <p:extLst>
      <p:ext uri="{BB962C8B-B14F-4D97-AF65-F5344CB8AC3E}">
        <p14:creationId xmlns:p14="http://schemas.microsoft.com/office/powerpoint/2010/main" val="139449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7B39739-7CE7-4E74-8B8C-FE10A3A9DC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635000"/>
            <a:ext cx="12192000" cy="812800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EB4AFA5-C95C-4256-A173-418286FFA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037331">
            <a:off x="65096" y="361175"/>
            <a:ext cx="6038130" cy="1294253"/>
          </a:xfr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What does this have to do with chimps??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53C0A05-9848-4D2E-9305-BE292018D144}"/>
              </a:ext>
            </a:extLst>
          </p:cNvPr>
          <p:cNvSpPr/>
          <p:nvPr/>
        </p:nvSpPr>
        <p:spPr>
          <a:xfrm>
            <a:off x="342900" y="2265928"/>
            <a:ext cx="5994400" cy="3530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B5DAC4-A051-420C-924B-39790D035E8B}"/>
              </a:ext>
            </a:extLst>
          </p:cNvPr>
          <p:cNvSpPr txBox="1"/>
          <p:nvPr/>
        </p:nvSpPr>
        <p:spPr>
          <a:xfrm>
            <a:off x="1181100" y="2877066"/>
            <a:ext cx="4787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Savanna chimpanzees make good referential models: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Close evolutionary relationship to humans (homology)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Similarities in habitat to early hominins (analogy)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CADE0D-28F6-4B55-8EEA-2EF5F65E65BD}"/>
              </a:ext>
            </a:extLst>
          </p:cNvPr>
          <p:cNvSpPr txBox="1"/>
          <p:nvPr/>
        </p:nvSpPr>
        <p:spPr>
          <a:xfrm>
            <a:off x="155130" y="6493529"/>
            <a:ext cx="20519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>
                    <a:alpha val="65000"/>
                  </a:schemeClr>
                </a:solidFill>
              </a:rPr>
              <a:t>© Nicole Wackerly</a:t>
            </a:r>
          </a:p>
        </p:txBody>
      </p:sp>
    </p:spTree>
    <p:extLst>
      <p:ext uri="{BB962C8B-B14F-4D97-AF65-F5344CB8AC3E}">
        <p14:creationId xmlns:p14="http://schemas.microsoft.com/office/powerpoint/2010/main" val="964089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C34315D-37C9-4904-AE87-1C63C9AAD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2631AE-B619-4710-B948-FAF6489688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9023" r="17600"/>
          <a:stretch/>
        </p:blipFill>
        <p:spPr>
          <a:xfrm>
            <a:off x="0" y="0"/>
            <a:ext cx="6413500" cy="6858000"/>
          </a:xfr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C492E4A-0F6F-42E5-98D3-3D0E62987400}"/>
              </a:ext>
            </a:extLst>
          </p:cNvPr>
          <p:cNvSpPr/>
          <p:nvPr/>
        </p:nvSpPr>
        <p:spPr>
          <a:xfrm>
            <a:off x="3530600" y="330200"/>
            <a:ext cx="5422900" cy="126657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755ED58-37CE-487B-A5DB-943D3D30022F}"/>
              </a:ext>
            </a:extLst>
          </p:cNvPr>
          <p:cNvSpPr txBox="1">
            <a:spLocks/>
          </p:cNvSpPr>
          <p:nvPr/>
        </p:nvSpPr>
        <p:spPr>
          <a:xfrm>
            <a:off x="3657600" y="225178"/>
            <a:ext cx="5511800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What Am I looking for?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4F59058-B6DE-40AA-8BA5-D79533441BA1}"/>
              </a:ext>
            </a:extLst>
          </p:cNvPr>
          <p:cNvGrpSpPr/>
          <p:nvPr/>
        </p:nvGrpSpPr>
        <p:grpSpPr>
          <a:xfrm>
            <a:off x="133350" y="3429000"/>
            <a:ext cx="5105400" cy="2844800"/>
            <a:chOff x="133350" y="3429000"/>
            <a:chExt cx="5105400" cy="28448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054254B-FEB5-484C-81BE-5DABBB86598F}"/>
                </a:ext>
              </a:extLst>
            </p:cNvPr>
            <p:cNvSpPr/>
            <p:nvPr/>
          </p:nvSpPr>
          <p:spPr>
            <a:xfrm>
              <a:off x="133350" y="3429000"/>
              <a:ext cx="5105400" cy="28448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D9EDBB8-8910-4865-8B27-540A17C062E7}"/>
                </a:ext>
              </a:extLst>
            </p:cNvPr>
            <p:cNvSpPr txBox="1"/>
            <p:nvPr/>
          </p:nvSpPr>
          <p:spPr>
            <a:xfrm>
              <a:off x="273050" y="4128412"/>
              <a:ext cx="482600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Do different postural and locomotor behaviors vary in their relative exposure to heat stress?</a:t>
              </a:r>
            </a:p>
            <a:p>
              <a:pPr algn="ctr"/>
              <a:endParaRPr lang="en-US" sz="2400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369B8FA-2F8E-4D1B-B4A6-637BC890CC14}"/>
              </a:ext>
            </a:extLst>
          </p:cNvPr>
          <p:cNvGrpSpPr/>
          <p:nvPr/>
        </p:nvGrpSpPr>
        <p:grpSpPr>
          <a:xfrm>
            <a:off x="6902450" y="2274517"/>
            <a:ext cx="5016500" cy="2708522"/>
            <a:chOff x="6889750" y="2134817"/>
            <a:chExt cx="5016500" cy="270852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F693A0B-ABF8-4CBC-ABF7-3577E31DEDBB}"/>
                </a:ext>
              </a:extLst>
            </p:cNvPr>
            <p:cNvSpPr/>
            <p:nvPr/>
          </p:nvSpPr>
          <p:spPr>
            <a:xfrm>
              <a:off x="7073900" y="2134817"/>
              <a:ext cx="4832350" cy="270852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4A0C2E2-9541-475C-B004-472030FD50A9}"/>
                </a:ext>
              </a:extLst>
            </p:cNvPr>
            <p:cNvSpPr txBox="1"/>
            <p:nvPr/>
          </p:nvSpPr>
          <p:spPr>
            <a:xfrm>
              <a:off x="6889750" y="2898170"/>
              <a:ext cx="48260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 algn="ctr"/>
              <a:r>
                <a:rPr lang="en-US" sz="2400" b="1" dirty="0"/>
                <a:t>Do open habitats exert significant thermal stresses on apes at Fongoli?</a:t>
              </a:r>
            </a:p>
            <a:p>
              <a:pPr algn="ctr"/>
              <a:endParaRPr lang="en-US" sz="2400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E848A91-1D6F-4E4B-9EF7-7C6988D4EA96}"/>
              </a:ext>
            </a:extLst>
          </p:cNvPr>
          <p:cNvSpPr txBox="1"/>
          <p:nvPr/>
        </p:nvSpPr>
        <p:spPr>
          <a:xfrm>
            <a:off x="0" y="6628397"/>
            <a:ext cx="290867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Juvenile male Fongoli chimpanzee: Cy; photo credit: N.W.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C2B843C-4382-4921-919B-3DE3311F858A}"/>
              </a:ext>
            </a:extLst>
          </p:cNvPr>
          <p:cNvSpPr/>
          <p:nvPr/>
        </p:nvSpPr>
        <p:spPr>
          <a:xfrm>
            <a:off x="156411" y="3429000"/>
            <a:ext cx="5065294" cy="2863516"/>
          </a:xfrm>
          <a:prstGeom prst="ellipse">
            <a:avLst/>
          </a:prstGeom>
          <a:solidFill>
            <a:srgbClr val="92D05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771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9D7B8-CDF3-4D76-9A0F-4894F80D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44198"/>
            <a:ext cx="11029616" cy="1013800"/>
          </a:xfrm>
        </p:spPr>
        <p:txBody>
          <a:bodyPr>
            <a:normAutofit/>
          </a:bodyPr>
          <a:lstStyle/>
          <a:p>
            <a:r>
              <a:rPr lang="en-US" sz="4000" dirty="0"/>
              <a:t>Methods – Study site &amp; subjects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81F56-43E8-4C4A-9676-C6417C756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483" y="1831625"/>
            <a:ext cx="6872231" cy="4852746"/>
          </a:xfrm>
        </p:spPr>
        <p:txBody>
          <a:bodyPr>
            <a:normAutofit/>
          </a:bodyPr>
          <a:lstStyle/>
          <a:p>
            <a:r>
              <a:rPr lang="en-US" sz="2400" dirty="0"/>
              <a:t>Fongoli field site in southeastern Senegal</a:t>
            </a:r>
          </a:p>
          <a:p>
            <a:pPr lvl="1"/>
            <a:r>
              <a:rPr lang="en-US" sz="2000" dirty="0"/>
              <a:t>Mosaic of grassland, woodland, gallery forest, bamboo woodland and ecotone forest habitats </a:t>
            </a:r>
          </a:p>
          <a:p>
            <a:r>
              <a:rPr lang="en-US" sz="2400" dirty="0"/>
              <a:t>Focal subjects: adult male chimpanzees (</a:t>
            </a:r>
            <a:r>
              <a:rPr lang="en-US" sz="2400" i="1" dirty="0"/>
              <a:t>Pan troglodytes </a:t>
            </a:r>
            <a:r>
              <a:rPr lang="en-US" sz="2400" i="1" dirty="0" err="1"/>
              <a:t>verus</a:t>
            </a:r>
            <a:r>
              <a:rPr lang="en-US" sz="2400" dirty="0"/>
              <a:t>)</a:t>
            </a:r>
          </a:p>
          <a:p>
            <a:pPr lvl="1"/>
            <a:r>
              <a:rPr lang="en-US" sz="2000" dirty="0"/>
              <a:t>n=12</a:t>
            </a:r>
          </a:p>
          <a:p>
            <a:pPr lvl="1"/>
            <a:r>
              <a:rPr lang="en-US" sz="2000" dirty="0"/>
              <a:t>Well-habituated (since 2005)</a:t>
            </a:r>
          </a:p>
          <a:p>
            <a:r>
              <a:rPr lang="en-US" sz="2400" dirty="0"/>
              <a:t>Followed from night nest to night nest, with behavioral data collected at rough 5-minute intervals using a thermo-imaging camera</a:t>
            </a:r>
          </a:p>
        </p:txBody>
      </p:sp>
      <p:pic>
        <p:nvPicPr>
          <p:cNvPr id="1026" name="Picture 2" descr="http://www.worldatlas.com/webimage/countrys/africa/snafrica.gif">
            <a:extLst>
              <a:ext uri="{FF2B5EF4-FFF2-40B4-BE49-F238E27FC236}">
                <a16:creationId xmlns:a16="http://schemas.microsoft.com/office/drawing/2014/main" id="{C3637DF6-2B12-4860-A950-22977F423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1831" y="-8672"/>
            <a:ext cx="2410170" cy="263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operationworld.org/files/ow/maps/lgmap/sene-MMAP-md.png">
            <a:extLst>
              <a:ext uri="{FF2B5EF4-FFF2-40B4-BE49-F238E27FC236}">
                <a16:creationId xmlns:a16="http://schemas.microsoft.com/office/drawing/2014/main" id="{F1D84299-8103-49D9-820F-FD776F55A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509" y="1482683"/>
            <a:ext cx="2828784" cy="2001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DB21A6-D9A5-43EA-B8BF-F021A620AD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01" t="10042" r="8110"/>
          <a:stretch/>
        </p:blipFill>
        <p:spPr>
          <a:xfrm>
            <a:off x="7453423" y="3599719"/>
            <a:ext cx="4572000" cy="30846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ED0BB-708F-4994-BB72-3594DE723AA8}"/>
              </a:ext>
            </a:extLst>
          </p:cNvPr>
          <p:cNvSpPr txBox="1"/>
          <p:nvPr/>
        </p:nvSpPr>
        <p:spPr>
          <a:xfrm>
            <a:off x="9625949" y="3407980"/>
            <a:ext cx="1360967" cy="23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www.operationworld.org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574399-593C-4A04-B813-8A1AB5773B51}"/>
              </a:ext>
            </a:extLst>
          </p:cNvPr>
          <p:cNvSpPr txBox="1"/>
          <p:nvPr/>
        </p:nvSpPr>
        <p:spPr>
          <a:xfrm>
            <a:off x="11167088" y="2568330"/>
            <a:ext cx="1360967" cy="23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www.worldatlas.com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491A3F-1721-4046-B9EC-2C531810079D}"/>
              </a:ext>
            </a:extLst>
          </p:cNvPr>
          <p:cNvSpPr txBox="1"/>
          <p:nvPr/>
        </p:nvSpPr>
        <p:spPr>
          <a:xfrm>
            <a:off x="9324753" y="6627168"/>
            <a:ext cx="290867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Adult male Fongoli chimpanzee: Bandit; photo credit: N.W.</a:t>
            </a:r>
          </a:p>
        </p:txBody>
      </p:sp>
    </p:spTree>
    <p:extLst>
      <p:ext uri="{BB962C8B-B14F-4D97-AF65-F5344CB8AC3E}">
        <p14:creationId xmlns:p14="http://schemas.microsoft.com/office/powerpoint/2010/main" val="3276888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92EE927-C50A-47F2-8C4B-8B3F64A9D2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41"/>
          <a:stretch/>
        </p:blipFill>
        <p:spPr>
          <a:xfrm>
            <a:off x="6096000" y="2792807"/>
            <a:ext cx="5367494" cy="3709686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C52156-2EA5-4B87-A575-EA83EF6AF3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07" t="6751" r="2480" b="7005"/>
          <a:stretch/>
        </p:blipFill>
        <p:spPr>
          <a:xfrm>
            <a:off x="6626170" y="216610"/>
            <a:ext cx="5273306" cy="3583325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557C51-1435-4704-B770-CAD9C763F2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21" y="221606"/>
            <a:ext cx="5367494" cy="3578329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42108D-F8B5-48CD-A01B-59E2CF8528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41"/>
          <a:stretch/>
        </p:blipFill>
        <p:spPr>
          <a:xfrm>
            <a:off x="292524" y="3154102"/>
            <a:ext cx="5045710" cy="3487288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576677-88B9-4DA7-91F0-E5D9AEFECE80}"/>
              </a:ext>
            </a:extLst>
          </p:cNvPr>
          <p:cNvSpPr txBox="1"/>
          <p:nvPr/>
        </p:nvSpPr>
        <p:spPr>
          <a:xfrm>
            <a:off x="10552078" y="6502493"/>
            <a:ext cx="10586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Photo credit: N.W.</a:t>
            </a:r>
          </a:p>
        </p:txBody>
      </p:sp>
    </p:spTree>
    <p:extLst>
      <p:ext uri="{BB962C8B-B14F-4D97-AF65-F5344CB8AC3E}">
        <p14:creationId xmlns:p14="http://schemas.microsoft.com/office/powerpoint/2010/main" val="1931417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LIR E75 Thermal Imaging Camera with WiFi, 320 x 240 -">
            <a:extLst>
              <a:ext uri="{FF2B5EF4-FFF2-40B4-BE49-F238E27FC236}">
                <a16:creationId xmlns:a16="http://schemas.microsoft.com/office/drawing/2014/main" id="{3B4EA426-FE17-4401-AA50-1C9C995527C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141" y="1321158"/>
            <a:ext cx="3317215" cy="4215681"/>
          </a:xfrm>
          <a:prstGeom prst="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DEEE70-358B-4DD0-B0DE-F47E3338C0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795" t="18950" r="19823" b="20314"/>
          <a:stretch/>
        </p:blipFill>
        <p:spPr>
          <a:xfrm>
            <a:off x="1745654" y="1321159"/>
            <a:ext cx="5310488" cy="4215682"/>
          </a:xfrm>
          <a:prstGeom prst="rect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A2A0E6-6B70-4887-BA35-DA108C8957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3710" y="1321158"/>
            <a:ext cx="5620910" cy="4215683"/>
          </a:xfrm>
          <a:prstGeom prst="rect">
            <a:avLst/>
          </a:prstGeom>
          <a:ln w="57150">
            <a:solidFill>
              <a:schemeClr val="accent2">
                <a:lumMod val="75000"/>
              </a:schemeClr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732DB64-2636-4760-B6D2-43CA8E907DD4}"/>
              </a:ext>
            </a:extLst>
          </p:cNvPr>
          <p:cNvGrpSpPr/>
          <p:nvPr/>
        </p:nvGrpSpPr>
        <p:grpSpPr>
          <a:xfrm>
            <a:off x="566928" y="1023444"/>
            <a:ext cx="11058144" cy="5084064"/>
            <a:chOff x="890016" y="853440"/>
            <a:chExt cx="11058144" cy="5084064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A1ECD0B-AFFD-4821-84B4-49A812CE7E25}"/>
                </a:ext>
              </a:extLst>
            </p:cNvPr>
            <p:cNvSpPr/>
            <p:nvPr/>
          </p:nvSpPr>
          <p:spPr>
            <a:xfrm>
              <a:off x="890016" y="853440"/>
              <a:ext cx="11058144" cy="5084064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2338366-0A3D-48B7-873D-188432FCAA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2795" t="18950" r="19823" b="20314"/>
            <a:stretch/>
          </p:blipFill>
          <p:spPr>
            <a:xfrm>
              <a:off x="1231392" y="1395149"/>
              <a:ext cx="5039609" cy="4000647"/>
            </a:xfrm>
            <a:prstGeom prst="rect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FF33284-724B-4B36-A91D-3F56256A0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01680" y="1395148"/>
              <a:ext cx="5334195" cy="4000647"/>
            </a:xfrm>
            <a:prstGeom prst="rect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125820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813D6-AF27-47A5-A640-E8920E3D2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Determining my best model…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BB186-933A-4041-9525-8D158A8D9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03075"/>
            <a:ext cx="11029615" cy="2596221"/>
          </a:xfrm>
        </p:spPr>
        <p:txBody>
          <a:bodyPr>
            <a:normAutofit/>
          </a:bodyPr>
          <a:lstStyle/>
          <a:p>
            <a:r>
              <a:rPr lang="en-US" sz="2800" dirty="0"/>
              <a:t>Followed a Normal Distribution</a:t>
            </a:r>
          </a:p>
          <a:p>
            <a:r>
              <a:rPr lang="en-US" sz="2800" dirty="0"/>
              <a:t>Both Fixed and Random Effects present</a:t>
            </a:r>
          </a:p>
          <a:p>
            <a:pPr lvl="1"/>
            <a:r>
              <a:rPr lang="en-US" sz="2400" b="1" dirty="0"/>
              <a:t>LINEAR MIXED MODEL!</a:t>
            </a:r>
            <a:br>
              <a:rPr lang="en-US" sz="2400" dirty="0"/>
            </a:br>
            <a:endParaRPr lang="en-US" sz="24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747A52A-62DC-4008-B16F-FB55503E0723}"/>
              </a:ext>
            </a:extLst>
          </p:cNvPr>
          <p:cNvGrpSpPr/>
          <p:nvPr/>
        </p:nvGrpSpPr>
        <p:grpSpPr>
          <a:xfrm>
            <a:off x="581191" y="4106390"/>
            <a:ext cx="11029615" cy="1216237"/>
            <a:chOff x="581191" y="4106390"/>
            <a:chExt cx="11029615" cy="1216237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DB953E7B-1918-4D58-A474-0E98845408B6}"/>
                </a:ext>
              </a:extLst>
            </p:cNvPr>
            <p:cNvSpPr txBox="1">
              <a:spLocks/>
            </p:cNvSpPr>
            <p:nvPr/>
          </p:nvSpPr>
          <p:spPr>
            <a:xfrm>
              <a:off x="581191" y="4106390"/>
              <a:ext cx="11029615" cy="121623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306000" indent="-30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/>
                <a:t>Made a full model      reduced models      compared AIC values</a:t>
              </a:r>
            </a:p>
          </p:txBody>
        </p:sp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BF9257C4-EF9C-4841-AAB9-F74AF3F8852A}"/>
                </a:ext>
              </a:extLst>
            </p:cNvPr>
            <p:cNvSpPr/>
            <p:nvPr/>
          </p:nvSpPr>
          <p:spPr>
            <a:xfrm>
              <a:off x="3657599" y="4599296"/>
              <a:ext cx="368489" cy="28660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600C6CBB-820C-4B1F-924A-22811A6A95B9}"/>
                </a:ext>
              </a:extLst>
            </p:cNvPr>
            <p:cNvSpPr/>
            <p:nvPr/>
          </p:nvSpPr>
          <p:spPr>
            <a:xfrm>
              <a:off x="6539551" y="4599296"/>
              <a:ext cx="368489" cy="28660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2" descr="http://www.rstudio.com/wp-content/uploads/2014/07/RStudio-Logo-Blue-Gradient.png">
            <a:extLst>
              <a:ext uri="{FF2B5EF4-FFF2-40B4-BE49-F238E27FC236}">
                <a16:creationId xmlns:a16="http://schemas.microsoft.com/office/drawing/2014/main" id="{C8EF5956-8DA5-47D9-949B-D4A86FD37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8384" y="6045959"/>
            <a:ext cx="1848204" cy="648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D6F37F8-2C14-4C56-9C5A-C8D621B03177}"/>
              </a:ext>
            </a:extLst>
          </p:cNvPr>
          <p:cNvSpPr txBox="1">
            <a:spLocks/>
          </p:cNvSpPr>
          <p:nvPr/>
        </p:nvSpPr>
        <p:spPr>
          <a:xfrm>
            <a:off x="581191" y="4599296"/>
            <a:ext cx="11029615" cy="2047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Compared best model with &amp; without outliers</a:t>
            </a:r>
          </a:p>
          <a:p>
            <a:pPr lvl="1"/>
            <a:r>
              <a:rPr lang="en-US" sz="2600" dirty="0"/>
              <a:t>Residual plots</a:t>
            </a:r>
          </a:p>
        </p:txBody>
      </p:sp>
    </p:spTree>
    <p:extLst>
      <p:ext uri="{BB962C8B-B14F-4D97-AF65-F5344CB8AC3E}">
        <p14:creationId xmlns:p14="http://schemas.microsoft.com/office/powerpoint/2010/main" val="485936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1029</TotalTime>
  <Words>1964</Words>
  <Application>Microsoft Office PowerPoint</Application>
  <PresentationFormat>Widescreen</PresentationFormat>
  <Paragraphs>194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Gill Sans MT</vt:lpstr>
      <vt:lpstr>Wingdings 2</vt:lpstr>
      <vt:lpstr>Dividend</vt:lpstr>
      <vt:lpstr>Thermo-imaging bipedalism on the savanna: Chimpanzee locomotion at Fongoli, Senegal and implications for the evolution of hominin bipedalism </vt:lpstr>
      <vt:lpstr>Why are humans bipedal?</vt:lpstr>
      <vt:lpstr>Bipedal evolution and thermoregulation</vt:lpstr>
      <vt:lpstr>What does this have to do with chimps??</vt:lpstr>
      <vt:lpstr>PowerPoint Presentation</vt:lpstr>
      <vt:lpstr>Methods – Study site &amp; subjects</vt:lpstr>
      <vt:lpstr>PowerPoint Presentation</vt:lpstr>
      <vt:lpstr>PowerPoint Presentation</vt:lpstr>
      <vt:lpstr>Determining my best model…</vt:lpstr>
      <vt:lpstr>PowerPoint Presentation</vt:lpstr>
      <vt:lpstr>The model!</vt:lpstr>
      <vt:lpstr>PowerPoint Presentation</vt:lpstr>
      <vt:lpstr>PowerPoint Presentation</vt:lpstr>
      <vt:lpstr>Do different Positional behaviors vary in relative exposure to heat stress?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Thermo-imaging bipedalism on the savanna: Chimpanzee locomotion at Fongoli, Senegal and implications for the evolution of hominin bipedalism </dc:title>
  <dc:creator>Nicole Wackerly</dc:creator>
  <cp:lastModifiedBy>Nicole Wackerly</cp:lastModifiedBy>
  <cp:revision>58</cp:revision>
  <dcterms:created xsi:type="dcterms:W3CDTF">2018-12-01T02:02:53Z</dcterms:created>
  <dcterms:modified xsi:type="dcterms:W3CDTF">2018-12-03T15:26:57Z</dcterms:modified>
</cp:coreProperties>
</file>

<file path=docProps/thumbnail.jpeg>
</file>